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ato" panose="020F0502020204030203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240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9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74022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BMW Sales &amp; Pricing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End-to-end data analysis: 2010–2024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Dataset: Kaggle.com | Tools: Excel, Power Query, Pivot Tables, Dashboards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Presented by: Rupnath Shaw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790" y="244277"/>
            <a:ext cx="4032409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Dashboard</a:t>
            </a:r>
            <a:endParaRPr lang="en-US" sz="29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D99CC89-CAE7-41BD-BED6-11A73A761B87}"/>
              </a:ext>
            </a:extLst>
          </p:cNvPr>
          <p:cNvSpPr/>
          <p:nvPr/>
        </p:nvSpPr>
        <p:spPr>
          <a:xfrm>
            <a:off x="12740640" y="7701280"/>
            <a:ext cx="1889760" cy="528320"/>
          </a:xfrm>
          <a:prstGeom prst="round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C47A36F-C57E-4674-8388-EC2A8F11E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36" y="941409"/>
            <a:ext cx="12042484" cy="69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16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60583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Executive Summary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93790" y="3674864"/>
            <a:ext cx="13042821" cy="2286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5" name="Shape 2"/>
          <p:cNvSpPr/>
          <p:nvPr/>
        </p:nvSpPr>
        <p:spPr>
          <a:xfrm>
            <a:off x="2332911" y="3674864"/>
            <a:ext cx="22860" cy="510302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2280583" y="3611106"/>
            <a:ext cx="127516" cy="127516"/>
          </a:xfrm>
          <a:prstGeom prst="roundRect">
            <a:avLst>
              <a:gd name="adj" fmla="val 358543"/>
            </a:avLst>
          </a:prstGeom>
          <a:solidFill>
            <a:srgbClr val="282824"/>
          </a:solidFill>
          <a:ln/>
        </p:spPr>
      </p:sp>
      <p:sp>
        <p:nvSpPr>
          <p:cNvPr id="7" name="Shape 4"/>
          <p:cNvSpPr/>
          <p:nvPr/>
        </p:nvSpPr>
        <p:spPr>
          <a:xfrm>
            <a:off x="793790" y="4185285"/>
            <a:ext cx="3101221" cy="1252180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1281112" y="435530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Market Leader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63811" y="4723090"/>
            <a:ext cx="276117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7 Series dominates as brand flagship with 23.7M units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646777" y="3674864"/>
            <a:ext cx="22860" cy="510302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11" name="Shape 8"/>
          <p:cNvSpPr/>
          <p:nvPr/>
        </p:nvSpPr>
        <p:spPr>
          <a:xfrm>
            <a:off x="5594449" y="3611106"/>
            <a:ext cx="127516" cy="127516"/>
          </a:xfrm>
          <a:prstGeom prst="roundRect">
            <a:avLst>
              <a:gd name="adj" fmla="val 358543"/>
            </a:avLst>
          </a:prstGeom>
          <a:solidFill>
            <a:srgbClr val="282824"/>
          </a:solidFill>
          <a:ln/>
        </p:spPr>
      </p:sp>
      <p:sp>
        <p:nvSpPr>
          <p:cNvPr id="12" name="Shape 9"/>
          <p:cNvSpPr/>
          <p:nvPr/>
        </p:nvSpPr>
        <p:spPr>
          <a:xfrm>
            <a:off x="4107656" y="4185285"/>
            <a:ext cx="3101221" cy="1252180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13" name="Text 10"/>
          <p:cNvSpPr/>
          <p:nvPr/>
        </p:nvSpPr>
        <p:spPr>
          <a:xfrm>
            <a:off x="4594979" y="435530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Regional Champion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277678" y="4723090"/>
            <a:ext cx="276117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Asia represents highest growth potential at 42.9M units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8960644" y="3674864"/>
            <a:ext cx="22860" cy="510302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16" name="Shape 13"/>
          <p:cNvSpPr/>
          <p:nvPr/>
        </p:nvSpPr>
        <p:spPr>
          <a:xfrm>
            <a:off x="8908316" y="3611106"/>
            <a:ext cx="127516" cy="127516"/>
          </a:xfrm>
          <a:prstGeom prst="roundRect">
            <a:avLst>
              <a:gd name="adj" fmla="val 358543"/>
            </a:avLst>
          </a:prstGeom>
          <a:solidFill>
            <a:srgbClr val="282824"/>
          </a:solidFill>
          <a:ln/>
        </p:spPr>
      </p:sp>
      <p:sp>
        <p:nvSpPr>
          <p:cNvPr id="17" name="Shape 14"/>
          <p:cNvSpPr/>
          <p:nvPr/>
        </p:nvSpPr>
        <p:spPr>
          <a:xfrm>
            <a:off x="7421523" y="4185285"/>
            <a:ext cx="3101221" cy="1252180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18" name="Text 15"/>
          <p:cNvSpPr/>
          <p:nvPr/>
        </p:nvSpPr>
        <p:spPr>
          <a:xfrm>
            <a:off x="7908846" y="435530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Future Focus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591544" y="4723090"/>
            <a:ext cx="276117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Electric/Hybrid models show rising adoption rates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12274510" y="3674864"/>
            <a:ext cx="22860" cy="510302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21" name="Shape 18"/>
          <p:cNvSpPr/>
          <p:nvPr/>
        </p:nvSpPr>
        <p:spPr>
          <a:xfrm>
            <a:off x="12222182" y="3611106"/>
            <a:ext cx="127516" cy="127516"/>
          </a:xfrm>
          <a:prstGeom prst="roundRect">
            <a:avLst>
              <a:gd name="adj" fmla="val 358543"/>
            </a:avLst>
          </a:prstGeom>
          <a:solidFill>
            <a:srgbClr val="282824"/>
          </a:solidFill>
          <a:ln/>
        </p:spPr>
      </p:sp>
      <p:sp>
        <p:nvSpPr>
          <p:cNvPr id="22" name="Shape 19"/>
          <p:cNvSpPr/>
          <p:nvPr/>
        </p:nvSpPr>
        <p:spPr>
          <a:xfrm>
            <a:off x="10735389" y="4185285"/>
            <a:ext cx="3101221" cy="1252180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23" name="Text 20"/>
          <p:cNvSpPr/>
          <p:nvPr/>
        </p:nvSpPr>
        <p:spPr>
          <a:xfrm>
            <a:off x="11222712" y="435530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Price Stability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10905411" y="4723090"/>
            <a:ext cx="276117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Consistent $75k average maintains premium positioning</a:t>
            </a:r>
            <a:endParaRPr lang="en-US" sz="1300" dirty="0"/>
          </a:p>
        </p:txBody>
      </p:sp>
      <p:sp>
        <p:nvSpPr>
          <p:cNvPr id="25" name="Shape 22"/>
          <p:cNvSpPr/>
          <p:nvPr/>
        </p:nvSpPr>
        <p:spPr>
          <a:xfrm>
            <a:off x="793790" y="5713834"/>
            <a:ext cx="13042821" cy="28813"/>
          </a:xfrm>
          <a:prstGeom prst="rect">
            <a:avLst/>
          </a:prstGeom>
          <a:solidFill>
            <a:srgbClr val="4A4A45">
              <a:alpha val="50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793790" y="5997773"/>
            <a:ext cx="427541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Strategic Recommendations</a:t>
            </a:r>
            <a:endParaRPr lang="en-US" sz="2650" dirty="0"/>
          </a:p>
        </p:txBody>
      </p:sp>
      <p:sp>
        <p:nvSpPr>
          <p:cNvPr id="27" name="Shape 24"/>
          <p:cNvSpPr/>
          <p:nvPr/>
        </p:nvSpPr>
        <p:spPr>
          <a:xfrm>
            <a:off x="793790" y="6678216"/>
            <a:ext cx="4234220" cy="917258"/>
          </a:xfrm>
          <a:prstGeom prst="roundRect">
            <a:avLst>
              <a:gd name="adj" fmla="val 11963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28" name="Shape 25"/>
          <p:cNvSpPr/>
          <p:nvPr/>
        </p:nvSpPr>
        <p:spPr>
          <a:xfrm>
            <a:off x="770930" y="6678216"/>
            <a:ext cx="91440" cy="917258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29" name="Text 26"/>
          <p:cNvSpPr/>
          <p:nvPr/>
        </p:nvSpPr>
        <p:spPr>
          <a:xfrm>
            <a:off x="1077397" y="6871097"/>
            <a:ext cx="373558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Expand EV lineup and marketing in Asia</a:t>
            </a:r>
            <a:endParaRPr lang="en-US" sz="1650" dirty="0"/>
          </a:p>
        </p:txBody>
      </p:sp>
      <p:sp>
        <p:nvSpPr>
          <p:cNvPr id="30" name="Shape 27"/>
          <p:cNvSpPr/>
          <p:nvPr/>
        </p:nvSpPr>
        <p:spPr>
          <a:xfrm>
            <a:off x="5198031" y="6678216"/>
            <a:ext cx="4234220" cy="917258"/>
          </a:xfrm>
          <a:prstGeom prst="roundRect">
            <a:avLst>
              <a:gd name="adj" fmla="val 11963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31" name="Shape 28"/>
          <p:cNvSpPr/>
          <p:nvPr/>
        </p:nvSpPr>
        <p:spPr>
          <a:xfrm>
            <a:off x="5175171" y="6678216"/>
            <a:ext cx="91440" cy="917258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32" name="Text 29"/>
          <p:cNvSpPr/>
          <p:nvPr/>
        </p:nvSpPr>
        <p:spPr>
          <a:xfrm>
            <a:off x="5506283" y="6871097"/>
            <a:ext cx="368617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Focus R&amp;D on efficiency + luxury blend</a:t>
            </a:r>
            <a:endParaRPr lang="en-US" sz="1650" dirty="0"/>
          </a:p>
        </p:txBody>
      </p:sp>
      <p:sp>
        <p:nvSpPr>
          <p:cNvPr id="33" name="Shape 30"/>
          <p:cNvSpPr/>
          <p:nvPr/>
        </p:nvSpPr>
        <p:spPr>
          <a:xfrm>
            <a:off x="9602272" y="6678216"/>
            <a:ext cx="4234220" cy="917258"/>
          </a:xfrm>
          <a:prstGeom prst="roundRect">
            <a:avLst>
              <a:gd name="adj" fmla="val 11963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34" name="Shape 31"/>
          <p:cNvSpPr/>
          <p:nvPr/>
        </p:nvSpPr>
        <p:spPr>
          <a:xfrm>
            <a:off x="9579412" y="6678216"/>
            <a:ext cx="91440" cy="917258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35" name="Text 32"/>
          <p:cNvSpPr/>
          <p:nvPr/>
        </p:nvSpPr>
        <p:spPr>
          <a:xfrm>
            <a:off x="9863733" y="6871097"/>
            <a:ext cx="3779877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Maintain premium perception through consistent customer experience</a:t>
            </a:r>
            <a:endParaRPr lang="en-US" sz="165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C5090B7-76ED-4BCC-92C4-8A2D6769EABD}"/>
              </a:ext>
            </a:extLst>
          </p:cNvPr>
          <p:cNvSpPr/>
          <p:nvPr/>
        </p:nvSpPr>
        <p:spPr>
          <a:xfrm>
            <a:off x="12740640" y="7701280"/>
            <a:ext cx="1889760" cy="528320"/>
          </a:xfrm>
          <a:prstGeom prst="round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90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7949"/>
            <a:ext cx="3664744" cy="3098602"/>
          </a:xfrm>
          <a:prstGeom prst="roundRect">
            <a:avLst>
              <a:gd name="adj" fmla="val 1098"/>
            </a:avLst>
          </a:prstGeom>
          <a:solidFill>
            <a:srgbClr val="E5DFD2"/>
          </a:solidFill>
          <a:ln/>
        </p:spPr>
      </p:sp>
      <p:sp>
        <p:nvSpPr>
          <p:cNvPr id="5" name="Shape 2"/>
          <p:cNvSpPr/>
          <p:nvPr/>
        </p:nvSpPr>
        <p:spPr>
          <a:xfrm>
            <a:off x="1020604" y="191476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770" y="2101810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2822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3312438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Analyze BMW's global sales trends 2010–2024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1687949"/>
            <a:ext cx="3664863" cy="3098602"/>
          </a:xfrm>
          <a:prstGeom prst="roundRect">
            <a:avLst>
              <a:gd name="adj" fmla="val 1098"/>
            </a:avLst>
          </a:prstGeom>
          <a:solidFill>
            <a:srgbClr val="E5DFD2"/>
          </a:solidFill>
          <a:ln/>
        </p:spPr>
      </p:sp>
      <p:sp>
        <p:nvSpPr>
          <p:cNvPr id="10" name="Shape 6"/>
          <p:cNvSpPr/>
          <p:nvPr/>
        </p:nvSpPr>
        <p:spPr>
          <a:xfrm>
            <a:off x="4912162" y="191476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99328" y="2101810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2162" y="2822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Focus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912162" y="3312438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Top models &amp; regions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4912162" y="375463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Pricing &amp; mileage impact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4912162" y="4196834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Market &amp; fuel trends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93790" y="5013365"/>
            <a:ext cx="7556421" cy="2577108"/>
          </a:xfrm>
          <a:prstGeom prst="roundRect">
            <a:avLst>
              <a:gd name="adj" fmla="val 1320"/>
            </a:avLst>
          </a:prstGeom>
          <a:solidFill>
            <a:srgbClr val="E5DFD2"/>
          </a:solidFill>
          <a:ln/>
        </p:spPr>
      </p:sp>
      <p:sp>
        <p:nvSpPr>
          <p:cNvPr id="17" name="Shape 12"/>
          <p:cNvSpPr/>
          <p:nvPr/>
        </p:nvSpPr>
        <p:spPr>
          <a:xfrm>
            <a:off x="1020604" y="524017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7770" y="5427226"/>
            <a:ext cx="306110" cy="30611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020604" y="61474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1020604" y="66378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 marketing, production &amp; pricing decisions with data-backed insights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9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Cleaning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03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Performed in </a:t>
            </a: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Excel Power Query Editor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08421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E5DFD2"/>
          </a:solidFill>
          <a:ln/>
        </p:spPr>
      </p:sp>
      <p:sp>
        <p:nvSpPr>
          <p:cNvPr id="5" name="Text 3"/>
          <p:cNvSpPr/>
          <p:nvPr/>
        </p:nvSpPr>
        <p:spPr>
          <a:xfrm>
            <a:off x="1474351" y="2835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Validation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32565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Removed duplicates, unnecessary index rows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608421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E5DFD2"/>
          </a:solidFill>
          <a:ln/>
        </p:spPr>
      </p:sp>
      <p:sp>
        <p:nvSpPr>
          <p:cNvPr id="8" name="Text 6"/>
          <p:cNvSpPr/>
          <p:nvPr/>
        </p:nvSpPr>
        <p:spPr>
          <a:xfrm>
            <a:off x="5897523" y="2835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Null Handling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43776" y="332565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Replaced or removed null values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2608421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E5DFD2"/>
          </a:solidFill>
          <a:ln/>
        </p:spPr>
      </p:sp>
      <p:sp>
        <p:nvSpPr>
          <p:cNvPr id="11" name="Text 9"/>
          <p:cNvSpPr/>
          <p:nvPr/>
        </p:nvSpPr>
        <p:spPr>
          <a:xfrm>
            <a:off x="10320695" y="2835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66948" y="332565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Corrected region/city names (e.g., "Asai" → "Asia")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505087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E5DFD2"/>
          </a:solidFill>
          <a:ln/>
        </p:spPr>
      </p:sp>
      <p:sp>
        <p:nvSpPr>
          <p:cNvPr id="14" name="Text 12"/>
          <p:cNvSpPr/>
          <p:nvPr/>
        </p:nvSpPr>
        <p:spPr>
          <a:xfrm>
            <a:off x="1474351" y="4731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Type Conversion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0604" y="522231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Year → Integer, Price → Currency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5216962" y="4505087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E5DFD2"/>
          </a:solidFill>
          <a:ln/>
        </p:spPr>
      </p:sp>
      <p:sp>
        <p:nvSpPr>
          <p:cNvPr id="17" name="Text 15"/>
          <p:cNvSpPr/>
          <p:nvPr/>
        </p:nvSpPr>
        <p:spPr>
          <a:xfrm>
            <a:off x="5897523" y="4731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Calculated Columns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5443776" y="522231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Price_Band &amp; Mileage_Band segmentation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9640133" y="4505087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E5DFD2"/>
          </a:solidFill>
          <a:ln/>
        </p:spPr>
      </p:sp>
      <p:sp>
        <p:nvSpPr>
          <p:cNvPr id="20" name="Text 18"/>
          <p:cNvSpPr/>
          <p:nvPr/>
        </p:nvSpPr>
        <p:spPr>
          <a:xfrm>
            <a:off x="10320695" y="4731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Final Validation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66948" y="522231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Consistent formatting across dataset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93790" y="6430089"/>
            <a:ext cx="13042821" cy="971431"/>
          </a:xfrm>
          <a:prstGeom prst="roundRect">
            <a:avLst>
              <a:gd name="adj" fmla="val 3502"/>
            </a:avLst>
          </a:prstGeom>
          <a:solidFill>
            <a:srgbClr val="DBDBD7"/>
          </a:solidFill>
          <a:ln/>
        </p:spPr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781800"/>
            <a:ext cx="283488" cy="226814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1530906" y="6713577"/>
            <a:ext cx="1207889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✅ Result: Clean, reliable dataset ready for visualization</a:t>
            </a:r>
            <a:endParaRPr lang="en-US" sz="175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1D53AD-02D5-4B29-9282-5C7DD9540A90}"/>
              </a:ext>
            </a:extLst>
          </p:cNvPr>
          <p:cNvSpPr/>
          <p:nvPr/>
        </p:nvSpPr>
        <p:spPr>
          <a:xfrm>
            <a:off x="12740640" y="7701280"/>
            <a:ext cx="1889760" cy="528320"/>
          </a:xfrm>
          <a:prstGeom prst="round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3425"/>
            <a:ext cx="73523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Overall Performance Metrics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95713"/>
            <a:ext cx="36364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25.3M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94316" y="2927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Total Sales Volume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417927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Units sold globally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13684" y="1895713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$75K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14330" y="2927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Average Price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13684" y="3417927"/>
            <a:ext cx="36365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Consistent premium positioning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291132"/>
            <a:ext cx="3501509" cy="1458635"/>
          </a:xfrm>
          <a:prstGeom prst="roundRect">
            <a:avLst>
              <a:gd name="adj" fmla="val 2333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1084" y="4548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Top Model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51084" y="5129570"/>
            <a:ext cx="29869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7 Series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leads sales volume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856321" y="4291132"/>
            <a:ext cx="3501509" cy="1458635"/>
          </a:xfrm>
          <a:prstGeom prst="roundRect">
            <a:avLst>
              <a:gd name="adj" fmla="val 2333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113615" y="4548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Top Region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113615" y="5129570"/>
            <a:ext cx="29869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Asia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dominates market share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33951" y="6515219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Recommendation: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Focus on Asia for upcoming launches. Promote premium 7 Series variants with luxury features.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93790" y="6260068"/>
            <a:ext cx="30480" cy="1236107"/>
          </a:xfrm>
          <a:prstGeom prst="rect">
            <a:avLst/>
          </a:prstGeom>
          <a:solidFill>
            <a:srgbClr val="282824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7341"/>
            <a:ext cx="60065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Sales by Model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3096"/>
            <a:ext cx="4158615" cy="895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7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93%</a:t>
            </a:r>
            <a:endParaRPr lang="en-US" sz="7050" dirty="0"/>
          </a:p>
        </p:txBody>
      </p:sp>
      <p:sp>
        <p:nvSpPr>
          <p:cNvPr id="4" name="Text 2"/>
          <p:cNvSpPr/>
          <p:nvPr/>
        </p:nvSpPr>
        <p:spPr>
          <a:xfrm>
            <a:off x="1455420" y="4042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7 Series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328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23.7M units | Market leader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863096"/>
            <a:ext cx="4158615" cy="895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7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92%</a:t>
            </a:r>
            <a:endParaRPr lang="en-US" sz="7050" dirty="0"/>
          </a:p>
        </p:txBody>
      </p:sp>
      <p:sp>
        <p:nvSpPr>
          <p:cNvPr id="7" name="Text 5"/>
          <p:cNvSpPr/>
          <p:nvPr/>
        </p:nvSpPr>
        <p:spPr>
          <a:xfrm>
            <a:off x="5897523" y="4042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i8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5328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23.4M units | Strong performer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863096"/>
            <a:ext cx="4158615" cy="895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7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91%</a:t>
            </a:r>
            <a:endParaRPr lang="en-US" sz="7050" dirty="0"/>
          </a:p>
        </p:txBody>
      </p:sp>
      <p:sp>
        <p:nvSpPr>
          <p:cNvPr id="10" name="Text 8"/>
          <p:cNvSpPr/>
          <p:nvPr/>
        </p:nvSpPr>
        <p:spPr>
          <a:xfrm>
            <a:off x="10339626" y="4042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 Series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5328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23.2M units | Consistent demand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1508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Average price stable across models: </a:t>
            </a: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$74k–$75k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33951" y="6024086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Recommendation: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Maintain steady production for 7 Series and i8. Introduce new trims for 3 Series to rejuvenate demand.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768935"/>
            <a:ext cx="30480" cy="873204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83E73E-C0A4-4C1E-AD3E-6D52E4B51660}"/>
              </a:ext>
            </a:extLst>
          </p:cNvPr>
          <p:cNvSpPr/>
          <p:nvPr/>
        </p:nvSpPr>
        <p:spPr>
          <a:xfrm>
            <a:off x="12740640" y="7701280"/>
            <a:ext cx="1889760" cy="528320"/>
          </a:xfrm>
          <a:prstGeom prst="round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203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Regional Performance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2130147" y="232362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Asia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93790" y="2789396"/>
            <a:ext cx="402990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42.9M units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3263384"/>
            <a:ext cx="402990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Highest sales volume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834" y="1962507"/>
            <a:ext cx="4336733" cy="4336733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0641" y="2896195"/>
            <a:ext cx="322421" cy="3224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06702" y="232362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Europe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806702" y="2789396"/>
            <a:ext cx="402990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42.5M units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9806702" y="3263384"/>
            <a:ext cx="402990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Strong traditional market</a:t>
            </a:r>
            <a:endParaRPr lang="en-US" sz="16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834" y="1962507"/>
            <a:ext cx="4336733" cy="4336733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7219" y="2896195"/>
            <a:ext cx="322421" cy="3224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806702" y="465355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North America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9806702" y="5119330"/>
            <a:ext cx="402990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42.4M units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9806702" y="5593318"/>
            <a:ext cx="402990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Stable performance</a:t>
            </a:r>
            <a:endParaRPr lang="en-US" sz="16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6834" y="1962507"/>
            <a:ext cx="4336733" cy="4336733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27219" y="5042773"/>
            <a:ext cx="322421" cy="322421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130147" y="465355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Other Regions</a:t>
            </a:r>
            <a:endParaRPr lang="en-US" sz="2100" dirty="0"/>
          </a:p>
        </p:txBody>
      </p:sp>
      <p:sp>
        <p:nvSpPr>
          <p:cNvPr id="19" name="Text 11"/>
          <p:cNvSpPr/>
          <p:nvPr/>
        </p:nvSpPr>
        <p:spPr>
          <a:xfrm>
            <a:off x="793790" y="5119330"/>
            <a:ext cx="402990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Mid-level performance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793790" y="5593318"/>
            <a:ext cx="402990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Growth opportunity</a:t>
            </a:r>
            <a:endParaRPr lang="en-US" sz="16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6834" y="1962507"/>
            <a:ext cx="4336733" cy="4336733"/>
          </a:xfrm>
          <a:prstGeom prst="rect">
            <a:avLst/>
          </a:prstGeom>
        </p:spPr>
      </p:pic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80641" y="5042773"/>
            <a:ext cx="322421" cy="322421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1116925" y="6784062"/>
            <a:ext cx="1271968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Recommendation: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Expand dealership infrastructure in Asia and Africa. Launch localized campaigns matching cultural preferences.</a:t>
            </a:r>
            <a:endParaRPr lang="en-US" sz="1650" dirty="0"/>
          </a:p>
        </p:txBody>
      </p:sp>
      <p:sp>
        <p:nvSpPr>
          <p:cNvPr id="24" name="Shape 14"/>
          <p:cNvSpPr/>
          <p:nvPr/>
        </p:nvSpPr>
        <p:spPr>
          <a:xfrm>
            <a:off x="793790" y="6541651"/>
            <a:ext cx="30480" cy="829628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A6494E0-A060-4C78-82F4-CABAA493B789}"/>
              </a:ext>
            </a:extLst>
          </p:cNvPr>
          <p:cNvSpPr/>
          <p:nvPr/>
        </p:nvSpPr>
        <p:spPr>
          <a:xfrm>
            <a:off x="12740640" y="7701280"/>
            <a:ext cx="1889760" cy="528320"/>
          </a:xfrm>
          <a:prstGeom prst="round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1278"/>
            <a:ext cx="734663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Fuel Type &amp; Transmission Trends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849398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Transmission Split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793790" y="2563773"/>
            <a:ext cx="5618798" cy="255151"/>
          </a:xfrm>
          <a:prstGeom prst="roundRect">
            <a:avLst>
              <a:gd name="adj" fmla="val 12001"/>
            </a:avLst>
          </a:prstGeom>
          <a:solidFill>
            <a:srgbClr val="E5DFD2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563773"/>
            <a:ext cx="2753201" cy="255151"/>
          </a:xfrm>
          <a:prstGeom prst="roundRect">
            <a:avLst>
              <a:gd name="adj" fmla="val 12001"/>
            </a:avLst>
          </a:prstGeom>
          <a:solidFill>
            <a:srgbClr val="282824"/>
          </a:solidFill>
          <a:ln/>
        </p:spPr>
      </p:sp>
      <p:sp>
        <p:nvSpPr>
          <p:cNvPr id="6" name="Text 4"/>
          <p:cNvSpPr/>
          <p:nvPr/>
        </p:nvSpPr>
        <p:spPr>
          <a:xfrm>
            <a:off x="6565583" y="2563773"/>
            <a:ext cx="500658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49%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3790" y="307395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Automatic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3790" y="3596878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24.8k units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93790" y="4433888"/>
            <a:ext cx="5618798" cy="255151"/>
          </a:xfrm>
          <a:prstGeom prst="roundRect">
            <a:avLst>
              <a:gd name="adj" fmla="val 12001"/>
            </a:avLst>
          </a:prstGeom>
          <a:solidFill>
            <a:srgbClr val="E5DFD2"/>
          </a:solidFill>
          <a:ln/>
        </p:spPr>
      </p:sp>
      <p:sp>
        <p:nvSpPr>
          <p:cNvPr id="10" name="Shape 8"/>
          <p:cNvSpPr/>
          <p:nvPr/>
        </p:nvSpPr>
        <p:spPr>
          <a:xfrm>
            <a:off x="793790" y="4433888"/>
            <a:ext cx="2865477" cy="255151"/>
          </a:xfrm>
          <a:prstGeom prst="roundRect">
            <a:avLst>
              <a:gd name="adj" fmla="val 12001"/>
            </a:avLst>
          </a:prstGeom>
          <a:solidFill>
            <a:srgbClr val="282824"/>
          </a:solidFill>
          <a:ln/>
        </p:spPr>
      </p:sp>
      <p:sp>
        <p:nvSpPr>
          <p:cNvPr id="11" name="Text 9"/>
          <p:cNvSpPr/>
          <p:nvPr/>
        </p:nvSpPr>
        <p:spPr>
          <a:xfrm>
            <a:off x="6565583" y="4433888"/>
            <a:ext cx="500658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51%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93790" y="494407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Manual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93790" y="5466993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25.1k units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71780" y="1849398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Rising Adoption</a:t>
            </a:r>
            <a:endParaRPr lang="en-US" sz="24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80" y="2461736"/>
            <a:ext cx="1020723" cy="1257776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8796576" y="266580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Electric Models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8796576" y="3188732"/>
            <a:ext cx="504765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Growing market share</a:t>
            </a:r>
            <a:endParaRPr lang="en-US" sz="160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780" y="3719513"/>
            <a:ext cx="1020723" cy="1257776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8796576" y="392358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Hybrid Models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8796576" y="4446508"/>
            <a:ext cx="504765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Increasing demand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1099899" y="6482358"/>
            <a:ext cx="12736711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Recommendation:</a:t>
            </a:r>
            <a:r>
              <a:rPr lang="en-US" sz="2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Prioritize Electric and Hybrid Automatic models for premium buyers. Launch EV efficiency campaigns.</a:t>
            </a:r>
            <a:endParaRPr lang="en-US" sz="2000" dirty="0"/>
          </a:p>
        </p:txBody>
      </p:sp>
      <p:sp>
        <p:nvSpPr>
          <p:cNvPr id="22" name="Shape 18"/>
          <p:cNvSpPr/>
          <p:nvPr/>
        </p:nvSpPr>
        <p:spPr>
          <a:xfrm>
            <a:off x="793790" y="6252805"/>
            <a:ext cx="22860" cy="1275398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A75A072-D137-41D9-975D-5BB26D2E3660}"/>
              </a:ext>
            </a:extLst>
          </p:cNvPr>
          <p:cNvSpPr/>
          <p:nvPr/>
        </p:nvSpPr>
        <p:spPr>
          <a:xfrm>
            <a:off x="12740640" y="7701280"/>
            <a:ext cx="1889760" cy="528320"/>
          </a:xfrm>
          <a:prstGeom prst="round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771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Yearly Sales Trends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1576864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Steady growth trajectory from 2010–2024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80190" y="2207300"/>
            <a:ext cx="7556421" cy="22860"/>
          </a:xfrm>
          <a:prstGeom prst="roundRect">
            <a:avLst>
              <a:gd name="adj" fmla="val 119070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7452479" y="2207300"/>
            <a:ext cx="22860" cy="544354"/>
          </a:xfrm>
          <a:prstGeom prst="roundRect">
            <a:avLst>
              <a:gd name="adj" fmla="val 119070"/>
            </a:avLst>
          </a:prstGeom>
          <a:solidFill>
            <a:srgbClr val="CBC5B8"/>
          </a:solidFill>
          <a:ln/>
        </p:spPr>
      </p:sp>
      <p:sp>
        <p:nvSpPr>
          <p:cNvPr id="7" name="Shape 4"/>
          <p:cNvSpPr/>
          <p:nvPr/>
        </p:nvSpPr>
        <p:spPr>
          <a:xfrm>
            <a:off x="7395865" y="2139255"/>
            <a:ext cx="136088" cy="136088"/>
          </a:xfrm>
          <a:prstGeom prst="roundRect">
            <a:avLst>
              <a:gd name="adj" fmla="val 335959"/>
            </a:avLst>
          </a:prstGeom>
          <a:solidFill>
            <a:srgbClr val="282824"/>
          </a:solidFill>
          <a:ln/>
        </p:spPr>
      </p:sp>
      <p:sp>
        <p:nvSpPr>
          <p:cNvPr id="8" name="Shape 5"/>
          <p:cNvSpPr/>
          <p:nvPr/>
        </p:nvSpPr>
        <p:spPr>
          <a:xfrm>
            <a:off x="6280190" y="2751653"/>
            <a:ext cx="2367558" cy="1045488"/>
          </a:xfrm>
          <a:prstGeom prst="roundRect">
            <a:avLst>
              <a:gd name="adj" fmla="val 2604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6461641" y="2933105"/>
            <a:ext cx="200465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2010–2019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461641" y="3325416"/>
            <a:ext cx="200465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Consistent growth phase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0046851" y="2207300"/>
            <a:ext cx="22860" cy="544354"/>
          </a:xfrm>
          <a:prstGeom prst="roundRect">
            <a:avLst>
              <a:gd name="adj" fmla="val 119070"/>
            </a:avLst>
          </a:prstGeom>
          <a:solidFill>
            <a:srgbClr val="CBC5B8"/>
          </a:solidFill>
          <a:ln/>
        </p:spPr>
      </p:sp>
      <p:sp>
        <p:nvSpPr>
          <p:cNvPr id="12" name="Shape 9"/>
          <p:cNvSpPr/>
          <p:nvPr/>
        </p:nvSpPr>
        <p:spPr>
          <a:xfrm>
            <a:off x="9990237" y="2139255"/>
            <a:ext cx="136088" cy="136088"/>
          </a:xfrm>
          <a:prstGeom prst="roundRect">
            <a:avLst>
              <a:gd name="adj" fmla="val 335959"/>
            </a:avLst>
          </a:prstGeom>
          <a:solidFill>
            <a:srgbClr val="282824"/>
          </a:solidFill>
          <a:ln/>
        </p:spPr>
      </p:sp>
      <p:sp>
        <p:nvSpPr>
          <p:cNvPr id="13" name="Shape 10"/>
          <p:cNvSpPr/>
          <p:nvPr/>
        </p:nvSpPr>
        <p:spPr>
          <a:xfrm>
            <a:off x="8874562" y="2751653"/>
            <a:ext cx="2367558" cy="1335762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14" name="Text 11"/>
          <p:cNvSpPr/>
          <p:nvPr/>
        </p:nvSpPr>
        <p:spPr>
          <a:xfrm>
            <a:off x="9056013" y="2933105"/>
            <a:ext cx="200465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2020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56013" y="3325416"/>
            <a:ext cx="2004655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Minor dip (pandemic effect)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12641342" y="2207300"/>
            <a:ext cx="22860" cy="544354"/>
          </a:xfrm>
          <a:prstGeom prst="roundRect">
            <a:avLst>
              <a:gd name="adj" fmla="val 119070"/>
            </a:avLst>
          </a:prstGeom>
          <a:solidFill>
            <a:srgbClr val="CBC5B8"/>
          </a:solidFill>
          <a:ln/>
        </p:spPr>
      </p:sp>
      <p:sp>
        <p:nvSpPr>
          <p:cNvPr id="17" name="Shape 14"/>
          <p:cNvSpPr/>
          <p:nvPr/>
        </p:nvSpPr>
        <p:spPr>
          <a:xfrm>
            <a:off x="12584728" y="2139255"/>
            <a:ext cx="136088" cy="136088"/>
          </a:xfrm>
          <a:prstGeom prst="roundRect">
            <a:avLst>
              <a:gd name="adj" fmla="val 335959"/>
            </a:avLst>
          </a:prstGeom>
          <a:solidFill>
            <a:srgbClr val="282824"/>
          </a:solidFill>
          <a:ln/>
        </p:spPr>
      </p:sp>
      <p:sp>
        <p:nvSpPr>
          <p:cNvPr id="18" name="Shape 15"/>
          <p:cNvSpPr/>
          <p:nvPr/>
        </p:nvSpPr>
        <p:spPr>
          <a:xfrm>
            <a:off x="11468933" y="2751653"/>
            <a:ext cx="2367677" cy="1045488"/>
          </a:xfrm>
          <a:prstGeom prst="roundRect">
            <a:avLst>
              <a:gd name="adj" fmla="val 2604"/>
            </a:avLst>
          </a:prstGeom>
          <a:solidFill>
            <a:srgbClr val="E5DFD2"/>
          </a:solidFill>
          <a:ln/>
        </p:spPr>
      </p:sp>
      <p:sp>
        <p:nvSpPr>
          <p:cNvPr id="19" name="Text 16"/>
          <p:cNvSpPr/>
          <p:nvPr/>
        </p:nvSpPr>
        <p:spPr>
          <a:xfrm>
            <a:off x="11650385" y="2933105"/>
            <a:ext cx="200477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2021–2024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650385" y="3325416"/>
            <a:ext cx="200477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Recovery &amp; stabilization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6280190" y="4495562"/>
            <a:ext cx="3556873" cy="1454110"/>
          </a:xfrm>
          <a:prstGeom prst="roundRect">
            <a:avLst>
              <a:gd name="adj" fmla="val 7546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6257330" y="4495562"/>
            <a:ext cx="91440" cy="1454110"/>
          </a:xfrm>
          <a:prstGeom prst="roundRect">
            <a:avLst>
              <a:gd name="adj" fmla="val 29767"/>
            </a:avLst>
          </a:prstGeom>
          <a:solidFill>
            <a:srgbClr val="282824"/>
          </a:solidFill>
          <a:ln/>
        </p:spPr>
      </p:sp>
      <p:sp>
        <p:nvSpPr>
          <p:cNvPr id="23" name="Text 20"/>
          <p:cNvSpPr/>
          <p:nvPr/>
        </p:nvSpPr>
        <p:spPr>
          <a:xfrm>
            <a:off x="6553081" y="469987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Price Stability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553081" y="5164812"/>
            <a:ext cx="307967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Consistent ~$75k average throughout period</a:t>
            </a:r>
            <a:endParaRPr lang="en-US" sz="1400" dirty="0"/>
          </a:p>
        </p:txBody>
      </p:sp>
      <p:sp>
        <p:nvSpPr>
          <p:cNvPr id="25" name="Shape 22"/>
          <p:cNvSpPr/>
          <p:nvPr/>
        </p:nvSpPr>
        <p:spPr>
          <a:xfrm>
            <a:off x="10287357" y="4495562"/>
            <a:ext cx="3556873" cy="1163836"/>
          </a:xfrm>
          <a:prstGeom prst="roundRect">
            <a:avLst>
              <a:gd name="adj" fmla="val 9428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>
            <a:off x="10264497" y="4495562"/>
            <a:ext cx="91440" cy="1163836"/>
          </a:xfrm>
          <a:prstGeom prst="roundRect">
            <a:avLst>
              <a:gd name="adj" fmla="val 29767"/>
            </a:avLst>
          </a:prstGeom>
          <a:solidFill>
            <a:srgbClr val="282824"/>
          </a:solidFill>
          <a:ln/>
        </p:spPr>
      </p:sp>
      <p:sp>
        <p:nvSpPr>
          <p:cNvPr id="27" name="Text 24"/>
          <p:cNvSpPr/>
          <p:nvPr/>
        </p:nvSpPr>
        <p:spPr>
          <a:xfrm>
            <a:off x="10560248" y="469987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Future Outlook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10560248" y="5164812"/>
            <a:ext cx="307967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Post-2024 innovation focus</a:t>
            </a:r>
            <a:endParaRPr lang="en-US" sz="1400" dirty="0"/>
          </a:p>
        </p:txBody>
      </p:sp>
      <p:sp>
        <p:nvSpPr>
          <p:cNvPr id="29" name="Text 26"/>
          <p:cNvSpPr/>
          <p:nvPr/>
        </p:nvSpPr>
        <p:spPr>
          <a:xfrm>
            <a:off x="6552367" y="6561892"/>
            <a:ext cx="72842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Recommendation: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Maintain stable pricing. Invest in electric &amp; autonomous lines to sustain growth.</a:t>
            </a:r>
            <a:endParaRPr lang="en-US" sz="1750" dirty="0"/>
          </a:p>
        </p:txBody>
      </p:sp>
      <p:sp>
        <p:nvSpPr>
          <p:cNvPr id="30" name="Shape 27"/>
          <p:cNvSpPr/>
          <p:nvPr/>
        </p:nvSpPr>
        <p:spPr>
          <a:xfrm>
            <a:off x="6280190" y="6357818"/>
            <a:ext cx="22860" cy="1133951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7E2EED0-7B54-4FEF-B3DA-851E4FAFC58B}"/>
              </a:ext>
            </a:extLst>
          </p:cNvPr>
          <p:cNvSpPr/>
          <p:nvPr/>
        </p:nvSpPr>
        <p:spPr>
          <a:xfrm>
            <a:off x="12740640" y="7701280"/>
            <a:ext cx="1889760" cy="528320"/>
          </a:xfrm>
          <a:prstGeom prst="round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429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70917"/>
            <a:ext cx="4032409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Price &amp; Mileage Analysis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793790" y="3400187"/>
            <a:ext cx="2315170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Price Band Distribution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93790" y="5192911"/>
            <a:ext cx="6341626" cy="15240"/>
          </a:xfrm>
          <a:prstGeom prst="roundRect">
            <a:avLst>
              <a:gd name="adj" fmla="val 145116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1999178" y="4750713"/>
            <a:ext cx="15240" cy="442198"/>
          </a:xfrm>
          <a:prstGeom prst="roundRect">
            <a:avLst>
              <a:gd name="adj" fmla="val 145116"/>
            </a:avLst>
          </a:prstGeom>
          <a:solidFill>
            <a:srgbClr val="CBC5B8"/>
          </a:solidFill>
          <a:ln/>
        </p:spPr>
      </p:sp>
      <p:sp>
        <p:nvSpPr>
          <p:cNvPr id="7" name="Shape 4"/>
          <p:cNvSpPr/>
          <p:nvPr/>
        </p:nvSpPr>
        <p:spPr>
          <a:xfrm>
            <a:off x="1951553" y="5137666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282824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842385"/>
            <a:ext cx="2426137" cy="908328"/>
          </a:xfrm>
          <a:prstGeom prst="roundRect">
            <a:avLst>
              <a:gd name="adj" fmla="val 2435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1085374" y="398978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≤$50k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941189" y="4367570"/>
            <a:ext cx="21313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Entry segment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3304342" y="5192911"/>
            <a:ext cx="15240" cy="442198"/>
          </a:xfrm>
          <a:prstGeom prst="roundRect">
            <a:avLst>
              <a:gd name="adj" fmla="val 145116"/>
            </a:avLst>
          </a:prstGeom>
          <a:solidFill>
            <a:srgbClr val="CBC5B8"/>
          </a:solidFill>
          <a:ln/>
        </p:spPr>
      </p:sp>
      <p:sp>
        <p:nvSpPr>
          <p:cNvPr id="12" name="Shape 9"/>
          <p:cNvSpPr/>
          <p:nvPr/>
        </p:nvSpPr>
        <p:spPr>
          <a:xfrm>
            <a:off x="3256717" y="5137666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282824"/>
          </a:solidFill>
          <a:ln/>
        </p:spPr>
      </p:sp>
      <p:sp>
        <p:nvSpPr>
          <p:cNvPr id="13" name="Shape 10"/>
          <p:cNvSpPr/>
          <p:nvPr/>
        </p:nvSpPr>
        <p:spPr>
          <a:xfrm>
            <a:off x="2098953" y="5635109"/>
            <a:ext cx="2426137" cy="908328"/>
          </a:xfrm>
          <a:prstGeom prst="roundRect">
            <a:avLst>
              <a:gd name="adj" fmla="val 2435"/>
            </a:avLst>
          </a:prstGeom>
          <a:solidFill>
            <a:srgbClr val="E5DFD2"/>
          </a:solidFill>
          <a:ln/>
        </p:spPr>
      </p:sp>
      <p:sp>
        <p:nvSpPr>
          <p:cNvPr id="14" name="Text 11"/>
          <p:cNvSpPr/>
          <p:nvPr/>
        </p:nvSpPr>
        <p:spPr>
          <a:xfrm>
            <a:off x="2390537" y="578250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$50–80k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2246352" y="6160294"/>
            <a:ext cx="21313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Mid-range dominance</a:t>
            </a:r>
            <a:endParaRPr lang="en-US" sz="1150" dirty="0"/>
          </a:p>
        </p:txBody>
      </p:sp>
      <p:sp>
        <p:nvSpPr>
          <p:cNvPr id="16" name="Shape 13"/>
          <p:cNvSpPr/>
          <p:nvPr/>
        </p:nvSpPr>
        <p:spPr>
          <a:xfrm>
            <a:off x="4609505" y="4750713"/>
            <a:ext cx="15240" cy="442198"/>
          </a:xfrm>
          <a:prstGeom prst="roundRect">
            <a:avLst>
              <a:gd name="adj" fmla="val 145116"/>
            </a:avLst>
          </a:prstGeom>
          <a:solidFill>
            <a:srgbClr val="CBC5B8"/>
          </a:solidFill>
          <a:ln/>
        </p:spPr>
      </p:sp>
      <p:sp>
        <p:nvSpPr>
          <p:cNvPr id="17" name="Shape 14"/>
          <p:cNvSpPr/>
          <p:nvPr/>
        </p:nvSpPr>
        <p:spPr>
          <a:xfrm>
            <a:off x="4561880" y="5137666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282824"/>
          </a:solidFill>
          <a:ln/>
        </p:spPr>
      </p:sp>
      <p:sp>
        <p:nvSpPr>
          <p:cNvPr id="18" name="Shape 15"/>
          <p:cNvSpPr/>
          <p:nvPr/>
        </p:nvSpPr>
        <p:spPr>
          <a:xfrm>
            <a:off x="3404116" y="3842385"/>
            <a:ext cx="2426137" cy="908328"/>
          </a:xfrm>
          <a:prstGeom prst="roundRect">
            <a:avLst>
              <a:gd name="adj" fmla="val 2435"/>
            </a:avLst>
          </a:prstGeom>
          <a:solidFill>
            <a:srgbClr val="E5DFD2"/>
          </a:solidFill>
          <a:ln/>
        </p:spPr>
      </p:sp>
      <p:sp>
        <p:nvSpPr>
          <p:cNvPr id="19" name="Text 16"/>
          <p:cNvSpPr/>
          <p:nvPr/>
        </p:nvSpPr>
        <p:spPr>
          <a:xfrm>
            <a:off x="3695700" y="398978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$80–110k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3551515" y="4367570"/>
            <a:ext cx="21313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Premium tier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5914668" y="5192911"/>
            <a:ext cx="15240" cy="442198"/>
          </a:xfrm>
          <a:prstGeom prst="roundRect">
            <a:avLst>
              <a:gd name="adj" fmla="val 145116"/>
            </a:avLst>
          </a:prstGeom>
          <a:solidFill>
            <a:srgbClr val="CBC5B8"/>
          </a:solidFill>
          <a:ln/>
        </p:spPr>
      </p:sp>
      <p:sp>
        <p:nvSpPr>
          <p:cNvPr id="22" name="Shape 19"/>
          <p:cNvSpPr/>
          <p:nvPr/>
        </p:nvSpPr>
        <p:spPr>
          <a:xfrm>
            <a:off x="5867043" y="5137666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282824"/>
          </a:solidFill>
          <a:ln/>
        </p:spPr>
      </p:sp>
      <p:sp>
        <p:nvSpPr>
          <p:cNvPr id="23" name="Shape 20"/>
          <p:cNvSpPr/>
          <p:nvPr/>
        </p:nvSpPr>
        <p:spPr>
          <a:xfrm>
            <a:off x="4709279" y="5635109"/>
            <a:ext cx="2426137" cy="908328"/>
          </a:xfrm>
          <a:prstGeom prst="roundRect">
            <a:avLst>
              <a:gd name="adj" fmla="val 2435"/>
            </a:avLst>
          </a:prstGeom>
          <a:solidFill>
            <a:srgbClr val="E5DFD2"/>
          </a:solidFill>
          <a:ln/>
        </p:spPr>
      </p:sp>
      <p:sp>
        <p:nvSpPr>
          <p:cNvPr id="24" name="Text 21"/>
          <p:cNvSpPr/>
          <p:nvPr/>
        </p:nvSpPr>
        <p:spPr>
          <a:xfrm>
            <a:off x="5000863" y="578250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&gt;$110k</a:t>
            </a:r>
            <a:endParaRPr lang="en-US" sz="1450" dirty="0"/>
          </a:p>
        </p:txBody>
      </p:sp>
      <p:sp>
        <p:nvSpPr>
          <p:cNvPr id="25" name="Text 22"/>
          <p:cNvSpPr/>
          <p:nvPr/>
        </p:nvSpPr>
        <p:spPr>
          <a:xfrm>
            <a:off x="4856678" y="6160294"/>
            <a:ext cx="21313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Ultra-luxury</a:t>
            </a:r>
            <a:endParaRPr lang="en-US" sz="1150" dirty="0"/>
          </a:p>
        </p:txBody>
      </p:sp>
      <p:sp>
        <p:nvSpPr>
          <p:cNvPr id="26" name="Text 23"/>
          <p:cNvSpPr/>
          <p:nvPr/>
        </p:nvSpPr>
        <p:spPr>
          <a:xfrm>
            <a:off x="7502604" y="3400187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Mileage Band Insights</a:t>
            </a:r>
            <a:endParaRPr lang="en-US" sz="1700" dirty="0"/>
          </a:p>
        </p:txBody>
      </p:sp>
      <p:sp>
        <p:nvSpPr>
          <p:cNvPr id="27" name="Shape 24"/>
          <p:cNvSpPr/>
          <p:nvPr/>
        </p:nvSpPr>
        <p:spPr>
          <a:xfrm>
            <a:off x="7502604" y="5192911"/>
            <a:ext cx="6341626" cy="15240"/>
          </a:xfrm>
          <a:prstGeom prst="roundRect">
            <a:avLst>
              <a:gd name="adj" fmla="val 145116"/>
            </a:avLst>
          </a:prstGeom>
          <a:solidFill>
            <a:srgbClr val="CBC5B8"/>
          </a:solidFill>
          <a:ln/>
        </p:spPr>
      </p:sp>
      <p:sp>
        <p:nvSpPr>
          <p:cNvPr id="28" name="Shape 25"/>
          <p:cNvSpPr/>
          <p:nvPr/>
        </p:nvSpPr>
        <p:spPr>
          <a:xfrm>
            <a:off x="8707993" y="4750713"/>
            <a:ext cx="15240" cy="442198"/>
          </a:xfrm>
          <a:prstGeom prst="roundRect">
            <a:avLst>
              <a:gd name="adj" fmla="val 145116"/>
            </a:avLst>
          </a:prstGeom>
          <a:solidFill>
            <a:srgbClr val="CBC5B8"/>
          </a:solidFill>
          <a:ln/>
        </p:spPr>
      </p:sp>
      <p:sp>
        <p:nvSpPr>
          <p:cNvPr id="29" name="Shape 26"/>
          <p:cNvSpPr/>
          <p:nvPr/>
        </p:nvSpPr>
        <p:spPr>
          <a:xfrm>
            <a:off x="8660368" y="5137666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282824"/>
          </a:solidFill>
          <a:ln/>
        </p:spPr>
      </p:sp>
      <p:sp>
        <p:nvSpPr>
          <p:cNvPr id="30" name="Shape 27"/>
          <p:cNvSpPr/>
          <p:nvPr/>
        </p:nvSpPr>
        <p:spPr>
          <a:xfrm>
            <a:off x="7502604" y="3842385"/>
            <a:ext cx="2426137" cy="908328"/>
          </a:xfrm>
          <a:prstGeom prst="roundRect">
            <a:avLst>
              <a:gd name="adj" fmla="val 2435"/>
            </a:avLst>
          </a:prstGeom>
          <a:solidFill>
            <a:srgbClr val="E5DFD2"/>
          </a:solidFill>
          <a:ln/>
        </p:spPr>
      </p:sp>
      <p:sp>
        <p:nvSpPr>
          <p:cNvPr id="31" name="Text 28"/>
          <p:cNvSpPr/>
          <p:nvPr/>
        </p:nvSpPr>
        <p:spPr>
          <a:xfrm>
            <a:off x="7794188" y="398978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≤50k miles</a:t>
            </a:r>
            <a:endParaRPr lang="en-US" sz="1450" dirty="0"/>
          </a:p>
        </p:txBody>
      </p:sp>
      <p:sp>
        <p:nvSpPr>
          <p:cNvPr id="32" name="Text 29"/>
          <p:cNvSpPr/>
          <p:nvPr/>
        </p:nvSpPr>
        <p:spPr>
          <a:xfrm>
            <a:off x="7650004" y="4367570"/>
            <a:ext cx="21313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Low mileage premium</a:t>
            </a:r>
            <a:endParaRPr lang="en-US" sz="1150" dirty="0"/>
          </a:p>
        </p:txBody>
      </p:sp>
      <p:sp>
        <p:nvSpPr>
          <p:cNvPr id="33" name="Shape 30"/>
          <p:cNvSpPr/>
          <p:nvPr/>
        </p:nvSpPr>
        <p:spPr>
          <a:xfrm>
            <a:off x="10013156" y="5192911"/>
            <a:ext cx="15240" cy="442198"/>
          </a:xfrm>
          <a:prstGeom prst="roundRect">
            <a:avLst>
              <a:gd name="adj" fmla="val 145116"/>
            </a:avLst>
          </a:prstGeom>
          <a:solidFill>
            <a:srgbClr val="CBC5B8"/>
          </a:solidFill>
          <a:ln/>
        </p:spPr>
      </p:sp>
      <p:sp>
        <p:nvSpPr>
          <p:cNvPr id="34" name="Shape 31"/>
          <p:cNvSpPr/>
          <p:nvPr/>
        </p:nvSpPr>
        <p:spPr>
          <a:xfrm>
            <a:off x="9965531" y="5137666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282824"/>
          </a:solidFill>
          <a:ln/>
        </p:spPr>
      </p:sp>
      <p:sp>
        <p:nvSpPr>
          <p:cNvPr id="35" name="Shape 32"/>
          <p:cNvSpPr/>
          <p:nvPr/>
        </p:nvSpPr>
        <p:spPr>
          <a:xfrm>
            <a:off x="8807768" y="5635109"/>
            <a:ext cx="2426137" cy="908328"/>
          </a:xfrm>
          <a:prstGeom prst="roundRect">
            <a:avLst>
              <a:gd name="adj" fmla="val 2435"/>
            </a:avLst>
          </a:prstGeom>
          <a:solidFill>
            <a:srgbClr val="E5DFD2"/>
          </a:solidFill>
          <a:ln/>
        </p:spPr>
      </p:sp>
      <p:sp>
        <p:nvSpPr>
          <p:cNvPr id="36" name="Text 33"/>
          <p:cNvSpPr/>
          <p:nvPr/>
        </p:nvSpPr>
        <p:spPr>
          <a:xfrm>
            <a:off x="9099352" y="578250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50–100k</a:t>
            </a:r>
            <a:endParaRPr lang="en-US" sz="1450" dirty="0"/>
          </a:p>
        </p:txBody>
      </p:sp>
      <p:sp>
        <p:nvSpPr>
          <p:cNvPr id="37" name="Text 34"/>
          <p:cNvSpPr/>
          <p:nvPr/>
        </p:nvSpPr>
        <p:spPr>
          <a:xfrm>
            <a:off x="8955167" y="6160294"/>
            <a:ext cx="21313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Highest resale volume</a:t>
            </a:r>
            <a:endParaRPr lang="en-US" sz="1150" dirty="0"/>
          </a:p>
        </p:txBody>
      </p:sp>
      <p:sp>
        <p:nvSpPr>
          <p:cNvPr id="38" name="Shape 35"/>
          <p:cNvSpPr/>
          <p:nvPr/>
        </p:nvSpPr>
        <p:spPr>
          <a:xfrm>
            <a:off x="11318319" y="4750713"/>
            <a:ext cx="15240" cy="442198"/>
          </a:xfrm>
          <a:prstGeom prst="roundRect">
            <a:avLst>
              <a:gd name="adj" fmla="val 145116"/>
            </a:avLst>
          </a:prstGeom>
          <a:solidFill>
            <a:srgbClr val="CBC5B8"/>
          </a:solidFill>
          <a:ln/>
        </p:spPr>
      </p:sp>
      <p:sp>
        <p:nvSpPr>
          <p:cNvPr id="39" name="Shape 36"/>
          <p:cNvSpPr/>
          <p:nvPr/>
        </p:nvSpPr>
        <p:spPr>
          <a:xfrm>
            <a:off x="11270694" y="5137666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282824"/>
          </a:solidFill>
          <a:ln/>
        </p:spPr>
      </p:sp>
      <p:sp>
        <p:nvSpPr>
          <p:cNvPr id="40" name="Shape 37"/>
          <p:cNvSpPr/>
          <p:nvPr/>
        </p:nvSpPr>
        <p:spPr>
          <a:xfrm>
            <a:off x="10112931" y="3842385"/>
            <a:ext cx="2426137" cy="908328"/>
          </a:xfrm>
          <a:prstGeom prst="roundRect">
            <a:avLst>
              <a:gd name="adj" fmla="val 2435"/>
            </a:avLst>
          </a:prstGeom>
          <a:solidFill>
            <a:srgbClr val="E5DFD2"/>
          </a:solidFill>
          <a:ln/>
        </p:spPr>
      </p:sp>
      <p:sp>
        <p:nvSpPr>
          <p:cNvPr id="41" name="Text 38"/>
          <p:cNvSpPr/>
          <p:nvPr/>
        </p:nvSpPr>
        <p:spPr>
          <a:xfrm>
            <a:off x="10404515" y="398978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100–150k</a:t>
            </a:r>
            <a:endParaRPr lang="en-US" sz="1450" dirty="0"/>
          </a:p>
        </p:txBody>
      </p:sp>
      <p:sp>
        <p:nvSpPr>
          <p:cNvPr id="42" name="Text 39"/>
          <p:cNvSpPr/>
          <p:nvPr/>
        </p:nvSpPr>
        <p:spPr>
          <a:xfrm>
            <a:off x="10260330" y="4367570"/>
            <a:ext cx="21313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Strong secondary market</a:t>
            </a:r>
            <a:endParaRPr lang="en-US" sz="1150" dirty="0"/>
          </a:p>
        </p:txBody>
      </p:sp>
      <p:sp>
        <p:nvSpPr>
          <p:cNvPr id="43" name="Shape 40"/>
          <p:cNvSpPr/>
          <p:nvPr/>
        </p:nvSpPr>
        <p:spPr>
          <a:xfrm>
            <a:off x="12623483" y="5192911"/>
            <a:ext cx="15240" cy="442198"/>
          </a:xfrm>
          <a:prstGeom prst="roundRect">
            <a:avLst>
              <a:gd name="adj" fmla="val 145116"/>
            </a:avLst>
          </a:prstGeom>
          <a:solidFill>
            <a:srgbClr val="CBC5B8"/>
          </a:solidFill>
          <a:ln/>
        </p:spPr>
      </p:sp>
      <p:sp>
        <p:nvSpPr>
          <p:cNvPr id="44" name="Shape 41"/>
          <p:cNvSpPr/>
          <p:nvPr/>
        </p:nvSpPr>
        <p:spPr>
          <a:xfrm>
            <a:off x="12575858" y="5137666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282824"/>
          </a:solidFill>
          <a:ln/>
        </p:spPr>
      </p:sp>
      <p:sp>
        <p:nvSpPr>
          <p:cNvPr id="45" name="Shape 42"/>
          <p:cNvSpPr/>
          <p:nvPr/>
        </p:nvSpPr>
        <p:spPr>
          <a:xfrm>
            <a:off x="11418094" y="5635109"/>
            <a:ext cx="2426137" cy="908328"/>
          </a:xfrm>
          <a:prstGeom prst="roundRect">
            <a:avLst>
              <a:gd name="adj" fmla="val 2435"/>
            </a:avLst>
          </a:prstGeom>
          <a:solidFill>
            <a:srgbClr val="E5DFD2"/>
          </a:solidFill>
          <a:ln/>
        </p:spPr>
      </p:sp>
      <p:sp>
        <p:nvSpPr>
          <p:cNvPr id="46" name="Text 43"/>
          <p:cNvSpPr/>
          <p:nvPr/>
        </p:nvSpPr>
        <p:spPr>
          <a:xfrm>
            <a:off x="11709678" y="578250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&gt;150k</a:t>
            </a:r>
            <a:endParaRPr lang="en-US" sz="1450" dirty="0"/>
          </a:p>
        </p:txBody>
      </p:sp>
      <p:sp>
        <p:nvSpPr>
          <p:cNvPr id="47" name="Text 44"/>
          <p:cNvSpPr/>
          <p:nvPr/>
        </p:nvSpPr>
        <p:spPr>
          <a:xfrm>
            <a:off x="11565493" y="6160294"/>
            <a:ext cx="21313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Value segment</a:t>
            </a:r>
            <a:endParaRPr lang="en-US" sz="1150" dirty="0"/>
          </a:p>
        </p:txBody>
      </p:sp>
      <p:sp>
        <p:nvSpPr>
          <p:cNvPr id="48" name="Text 45"/>
          <p:cNvSpPr/>
          <p:nvPr/>
        </p:nvSpPr>
        <p:spPr>
          <a:xfrm>
            <a:off x="1014889" y="7040999"/>
            <a:ext cx="1282172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Recommendation:</a:t>
            </a: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Develop region-based promotions for luxury models. Offer warranty extensions for mid/high-mileage vehicles.</a:t>
            </a:r>
            <a:endParaRPr lang="en-US" sz="1450" dirty="0"/>
          </a:p>
        </p:txBody>
      </p:sp>
      <p:sp>
        <p:nvSpPr>
          <p:cNvPr id="49" name="Shape 46"/>
          <p:cNvSpPr/>
          <p:nvPr/>
        </p:nvSpPr>
        <p:spPr>
          <a:xfrm>
            <a:off x="793790" y="6875145"/>
            <a:ext cx="15240" cy="626507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D99CC89-CAE7-41BD-BED6-11A73A761B87}"/>
              </a:ext>
            </a:extLst>
          </p:cNvPr>
          <p:cNvSpPr/>
          <p:nvPr/>
        </p:nvSpPr>
        <p:spPr>
          <a:xfrm>
            <a:off x="12740640" y="7701280"/>
            <a:ext cx="1889760" cy="528320"/>
          </a:xfrm>
          <a:prstGeom prst="round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533</Words>
  <Application>Microsoft Office PowerPoint</Application>
  <PresentationFormat>Custom</PresentationFormat>
  <Paragraphs>138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Lato</vt:lpstr>
      <vt:lpstr>Arial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Rupnath Shaw</cp:lastModifiedBy>
  <cp:revision>2</cp:revision>
  <dcterms:created xsi:type="dcterms:W3CDTF">2025-10-26T13:28:19Z</dcterms:created>
  <dcterms:modified xsi:type="dcterms:W3CDTF">2025-10-26T13:32:56Z</dcterms:modified>
</cp:coreProperties>
</file>